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B43063-B0E6-44C5-894B-879AB65E9243}" type="datetimeFigureOut">
              <a:rPr lang="en-US" smtClean="0"/>
              <a:t>1/2/2009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FA6BE4-3D77-4EB2-8AB9-36E2625D018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Sometimes</a:t>
            </a:r>
            <a:r>
              <a:rPr lang="en-US" baseline="0" dirty="0" smtClean="0"/>
              <a:t> when the event that is foreshadowed happens, you say, “aha! I get it! That’s why the author wrote that back in chapter 3.”</a:t>
            </a:r>
            <a:endParaRPr lang="en-US" dirty="0"/>
          </a:p>
        </p:txBody>
      </p:sp>
      <p:sp>
        <p:nvSpPr>
          <p:cNvPr id="4" name="Slide Number Placeholder 3"/>
          <p:cNvSpPr>
            <a:spLocks noGrp="1"/>
          </p:cNvSpPr>
          <p:nvPr>
            <p:ph type="sldNum" sz="quarter" idx="10"/>
          </p:nvPr>
        </p:nvSpPr>
        <p:spPr/>
        <p:txBody>
          <a:bodyPr/>
          <a:lstStyle/>
          <a:p>
            <a:fld id="{0BFA6BE4-3D77-4EB2-8AB9-36E2625D018B}"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Kill a Mockingbird: the</a:t>
            </a:r>
            <a:r>
              <a:rPr lang="en-US" baseline="0" dirty="0" smtClean="0"/>
              <a:t> dad shoots the rabid dog—dog’s death foreshadows the death of the black man. </a:t>
            </a:r>
            <a:endParaRPr lang="en-US" dirty="0"/>
          </a:p>
        </p:txBody>
      </p:sp>
      <p:sp>
        <p:nvSpPr>
          <p:cNvPr id="4" name="Slide Number Placeholder 3"/>
          <p:cNvSpPr>
            <a:spLocks noGrp="1"/>
          </p:cNvSpPr>
          <p:nvPr>
            <p:ph type="sldNum" sz="quarter" idx="10"/>
          </p:nvPr>
        </p:nvSpPr>
        <p:spPr/>
        <p:txBody>
          <a:bodyPr/>
          <a:lstStyle/>
          <a:p>
            <a:fld id="{0BFA6BE4-3D77-4EB2-8AB9-36E2625D018B}" type="slidenum">
              <a:rPr lang="en-US" smtClean="0"/>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B28BD1B6-9B13-4641-A746-D5F3980914F1}" type="datetimeFigureOut">
              <a:rPr lang="en-US" smtClean="0"/>
              <a:t>1/2/2009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ECDD52D-9BB6-445D-B2BE-1AA2CB18B38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8BD1B6-9B13-4641-A746-D5F3980914F1}" type="datetimeFigureOut">
              <a:rPr lang="en-US" smtClean="0"/>
              <a:t>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CDD52D-9BB6-445D-B2BE-1AA2CB18B38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8BD1B6-9B13-4641-A746-D5F3980914F1}" type="datetimeFigureOut">
              <a:rPr lang="en-US" smtClean="0"/>
              <a:t>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CDD52D-9BB6-445D-B2BE-1AA2CB18B38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B28BD1B6-9B13-4641-A746-D5F3980914F1}" type="datetimeFigureOut">
              <a:rPr lang="en-US" smtClean="0"/>
              <a:t>1/2/2009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0ECDD52D-9BB6-445D-B2BE-1AA2CB18B38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B28BD1B6-9B13-4641-A746-D5F3980914F1}" type="datetimeFigureOut">
              <a:rPr lang="en-US" smtClean="0"/>
              <a:t>1/2/2009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0ECDD52D-9BB6-445D-B2BE-1AA2CB18B38C}"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B28BD1B6-9B13-4641-A746-D5F3980914F1}" type="datetimeFigureOut">
              <a:rPr lang="en-US" smtClean="0"/>
              <a:t>1/2/2009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0ECDD52D-9BB6-445D-B2BE-1AA2CB18B38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28BD1B6-9B13-4641-A746-D5F3980914F1}" type="datetimeFigureOut">
              <a:rPr lang="en-US" smtClean="0"/>
              <a:t>1/2/2009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0ECDD52D-9BB6-445D-B2BE-1AA2CB18B38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28BD1B6-9B13-4641-A746-D5F3980914F1}" type="datetimeFigureOut">
              <a:rPr lang="en-US" smtClean="0"/>
              <a:t>1/2/2009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CDD52D-9BB6-445D-B2BE-1AA2CB18B38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B28BD1B6-9B13-4641-A746-D5F3980914F1}" type="datetimeFigureOut">
              <a:rPr lang="en-US" smtClean="0"/>
              <a:t>1/2/2009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0ECDD52D-9BB6-445D-B2BE-1AA2CB18B38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B28BD1B6-9B13-4641-A746-D5F3980914F1}" type="datetimeFigureOut">
              <a:rPr lang="en-US" smtClean="0"/>
              <a:t>1/2/2009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0ECDD52D-9BB6-445D-B2BE-1AA2CB18B38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B28BD1B6-9B13-4641-A746-D5F3980914F1}" type="datetimeFigureOut">
              <a:rPr lang="en-US" smtClean="0"/>
              <a:t>1/2/2009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0ECDD52D-9BB6-445D-B2BE-1AA2CB18B38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28BD1B6-9B13-4641-A746-D5F3980914F1}" type="datetimeFigureOut">
              <a:rPr lang="en-US" smtClean="0"/>
              <a:t>1/2/2009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ECDD52D-9BB6-445D-B2BE-1AA2CB18B38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Readers look for clues from the author for what is coming.</a:t>
            </a:r>
            <a:br>
              <a:rPr lang="en-US" dirty="0" smtClean="0"/>
            </a:br>
            <a:r>
              <a:rPr lang="en-US" dirty="0" smtClean="0"/>
              <a:t>This is called </a:t>
            </a:r>
            <a:r>
              <a:rPr lang="en-US" b="1" dirty="0" smtClean="0"/>
              <a:t>foreshadowing</a:t>
            </a:r>
            <a:r>
              <a:rPr lang="en-US" dirty="0" smtClean="0"/>
              <a:t>.</a:t>
            </a:r>
            <a:endParaRPr lang="en-US" dirty="0"/>
          </a:p>
        </p:txBody>
      </p:sp>
      <p:sp>
        <p:nvSpPr>
          <p:cNvPr id="4" name="Subtitle 3"/>
          <p:cNvSpPr>
            <a:spLocks noGrp="1"/>
          </p:cNvSpPr>
          <p:nvPr>
            <p:ph type="subTitle" idx="1"/>
          </p:nvPr>
        </p:nvSpPr>
        <p:spPr/>
        <p:txBody>
          <a:bodyPr/>
          <a:lstStyle/>
          <a:p>
            <a:endParaRPr lang="en-US" dirty="0"/>
          </a:p>
        </p:txBody>
      </p:sp>
      <p:pic>
        <p:nvPicPr>
          <p:cNvPr id="1026" name="Picture 2" descr="C:\Users\J Barnes\AppData\Local\Microsoft\Windows\Temporary Internet Files\Content.IE5\5ARIC68O\MPj03991410000[1].jpg"/>
          <p:cNvPicPr>
            <a:picLocks noChangeAspect="1" noChangeArrowheads="1"/>
          </p:cNvPicPr>
          <p:nvPr/>
        </p:nvPicPr>
        <p:blipFill>
          <a:blip r:embed="rId2"/>
          <a:srcRect/>
          <a:stretch>
            <a:fillRect/>
          </a:stretch>
        </p:blipFill>
        <p:spPr bwMode="auto">
          <a:xfrm>
            <a:off x="3505200" y="2438400"/>
            <a:ext cx="2264229" cy="39624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Sometimes authors will give you hints about what is going to happen in a story.</a:t>
            </a:r>
            <a:endParaRPr lang="en-US" dirty="0"/>
          </a:p>
        </p:txBody>
      </p:sp>
      <p:sp>
        <p:nvSpPr>
          <p:cNvPr id="3" name="Content Placeholder 2"/>
          <p:cNvSpPr>
            <a:spLocks noGrp="1"/>
          </p:cNvSpPr>
          <p:nvPr>
            <p:ph idx="1"/>
          </p:nvPr>
        </p:nvSpPr>
        <p:spPr/>
        <p:txBody>
          <a:bodyPr/>
          <a:lstStyle/>
          <a:p>
            <a:r>
              <a:rPr lang="en-US" dirty="0" smtClean="0"/>
              <a:t>You may not know it was a hint when you read it, but the more you read, the more you understand.</a:t>
            </a:r>
          </a:p>
          <a:p>
            <a:pPr>
              <a:buNone/>
            </a:pPr>
            <a:endParaRPr lang="en-US" dirty="0"/>
          </a:p>
        </p:txBody>
      </p:sp>
      <p:pic>
        <p:nvPicPr>
          <p:cNvPr id="4" name="Picture 4" descr="C:\Users\J Barnes\AppData\Local\Microsoft\Windows\Temporary Internet Files\Content.IE5\ARIXZL0H\MCj03837840000[1].wmf"/>
          <p:cNvPicPr>
            <a:picLocks noChangeAspect="1" noChangeArrowheads="1"/>
          </p:cNvPicPr>
          <p:nvPr/>
        </p:nvPicPr>
        <p:blipFill>
          <a:blip r:embed="rId3"/>
          <a:srcRect/>
          <a:stretch>
            <a:fillRect/>
          </a:stretch>
        </p:blipFill>
        <p:spPr bwMode="auto">
          <a:xfrm>
            <a:off x="533400" y="4038600"/>
            <a:ext cx="2286000" cy="229498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04800"/>
            <a:ext cx="8382000" cy="5262979"/>
          </a:xfrm>
          <a:prstGeom prst="rect">
            <a:avLst/>
          </a:prstGeom>
          <a:noFill/>
        </p:spPr>
        <p:txBody>
          <a:bodyPr wrap="square" rtlCol="0">
            <a:spAutoFit/>
          </a:bodyPr>
          <a:lstStyle/>
          <a:p>
            <a:r>
              <a:rPr lang="en-US" sz="2400" dirty="0" smtClean="0"/>
              <a:t>People like to say that things come in threes, but the way Martine looked at it, that all depends on when you start counting and when you stop. For instance, she could say that the one bad thing happened along with three good things, but the truth was that the one bad thing was the very worst thing in the whole world, another was so small she didn’t really notice it at the time, and something else that she first thought was bad luck later turned out to be the best kind of fortune anyone could wish for. Whichever way you added it up, though, one thing  was certain. The night Martine Allen turned eleven years old was the night her life changed completely and was never the same again. </a:t>
            </a:r>
          </a:p>
          <a:p>
            <a:pPr algn="r"/>
            <a:r>
              <a:rPr lang="en-US" sz="2400" i="1" dirty="0" smtClean="0"/>
              <a:t>-White Giraffe (</a:t>
            </a:r>
            <a:r>
              <a:rPr lang="en-US" sz="2400" dirty="0" smtClean="0"/>
              <a:t>Chapter 1)</a:t>
            </a:r>
            <a:r>
              <a:rPr lang="en-US" sz="2400" dirty="0" smtClean="0"/>
              <a:t> by Lauren St. John</a:t>
            </a:r>
            <a:endParaRPr lang="en-US" sz="2400"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notice any hints from the author?</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304800"/>
            <a:ext cx="8382000" cy="5262979"/>
          </a:xfrm>
          <a:prstGeom prst="rect">
            <a:avLst/>
          </a:prstGeom>
          <a:noFill/>
        </p:spPr>
        <p:txBody>
          <a:bodyPr wrap="square" rtlCol="0">
            <a:spAutoFit/>
          </a:bodyPr>
          <a:lstStyle/>
          <a:p>
            <a:r>
              <a:rPr lang="en-US" sz="2400" dirty="0" smtClean="0"/>
              <a:t>People like to say that things come in threes, but the way Martine looked at it, that all depends on when you start counting and when you stop. For instance, she could say that the </a:t>
            </a:r>
            <a:r>
              <a:rPr lang="en-US" sz="2400" b="1" dirty="0" smtClean="0"/>
              <a:t>one bad thing happened </a:t>
            </a:r>
            <a:r>
              <a:rPr lang="en-US" sz="2400" dirty="0" smtClean="0"/>
              <a:t>along with three good things, but the truth was that the one bad thing was the very worst thing in the whole world, another was so small she didn’t really notice it at the time, and something else that she first thought was bad luck later turned out to be the best kind of fortune anyone could wish for. </a:t>
            </a:r>
            <a:r>
              <a:rPr lang="en-US" sz="2400" b="1" dirty="0" smtClean="0"/>
              <a:t>Whichever way you added it up, though, one thing  was certain. The night Martine Allen turned eleven years old was the night her life changed completely and was never the same again</a:t>
            </a:r>
            <a:r>
              <a:rPr lang="en-US" sz="2400" dirty="0" smtClean="0"/>
              <a:t>. </a:t>
            </a:r>
          </a:p>
          <a:p>
            <a:pPr algn="r"/>
            <a:r>
              <a:rPr lang="en-US" sz="2400" i="1" dirty="0" smtClean="0"/>
              <a:t>-White Giraffe </a:t>
            </a:r>
            <a:r>
              <a:rPr lang="en-US" sz="2400" dirty="0" smtClean="0"/>
              <a:t> by Lauren St. John</a:t>
            </a:r>
            <a:endParaRPr lang="en-US" sz="2400"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Foreshadowing can sometimes be an event in the story.</a:t>
            </a:r>
            <a:endParaRPr lang="en-US" dirty="0"/>
          </a:p>
        </p:txBody>
      </p:sp>
      <p:sp>
        <p:nvSpPr>
          <p:cNvPr id="3" name="Content Placeholder 2"/>
          <p:cNvSpPr>
            <a:spLocks noGrp="1"/>
          </p:cNvSpPr>
          <p:nvPr>
            <p:ph idx="1"/>
          </p:nvPr>
        </p:nvSpPr>
        <p:spPr/>
        <p:txBody>
          <a:bodyPr/>
          <a:lstStyle/>
          <a:p>
            <a:pPr>
              <a:buFont typeface="Courier New" pitchFamily="49" charset="0"/>
              <a:buChar char="o"/>
            </a:pPr>
            <a:r>
              <a:rPr lang="en-US" dirty="0" smtClean="0"/>
              <a:t>Dreams characters have sometimes give you hints.</a:t>
            </a:r>
          </a:p>
          <a:p>
            <a:pPr>
              <a:buNone/>
            </a:pPr>
            <a:endParaRPr lang="en-US" dirty="0" smtClean="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Foreshadowing can sometimes be words from characters.</a:t>
            </a:r>
            <a:endParaRPr lang="en-US" dirty="0"/>
          </a:p>
        </p:txBody>
      </p:sp>
      <p:sp>
        <p:nvSpPr>
          <p:cNvPr id="3" name="Content Placeholder 2"/>
          <p:cNvSpPr>
            <a:spLocks noGrp="1"/>
          </p:cNvSpPr>
          <p:nvPr>
            <p:ph idx="1"/>
          </p:nvPr>
        </p:nvSpPr>
        <p:spPr/>
        <p:txBody>
          <a:bodyPr/>
          <a:lstStyle/>
          <a:p>
            <a:r>
              <a:rPr lang="en-US" dirty="0" smtClean="0"/>
              <a:t>“You have to trust Martine. Everything happens for a reason.”</a:t>
            </a:r>
          </a:p>
          <a:p>
            <a:pPr lvl="1"/>
            <a:r>
              <a:rPr lang="en-US" dirty="0" smtClean="0"/>
              <a:t>This is what Martine’s dad said to her before she went to bed when both of her parents were killed in a house fire.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Look for examples of foreshadow while you read.</a:t>
            </a:r>
          </a:p>
          <a:p>
            <a:r>
              <a:rPr lang="en-US" dirty="0" smtClean="0"/>
              <a:t>Maybe the author is trying to tell you something.</a:t>
            </a:r>
          </a:p>
          <a:p>
            <a:endParaRPr lang="en-US" dirty="0" smtClean="0"/>
          </a:p>
          <a:p>
            <a:endParaRPr lang="en-US" dirty="0" smtClean="0"/>
          </a:p>
          <a:p>
            <a:endParaRPr lang="en-US" dirty="0" smtClean="0"/>
          </a:p>
          <a:p>
            <a:pPr algn="r"/>
            <a:r>
              <a:rPr lang="en-US" sz="1000" dirty="0" smtClean="0"/>
              <a:t>By J. Barnes 2009</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4172</TotalTime>
  <Words>505</Words>
  <Application>Microsoft Office PowerPoint</Application>
  <PresentationFormat>On-screen Show (4:3)</PresentationFormat>
  <Paragraphs>23</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Readers look for clues from the author for what is coming. This is called foreshadowing.</vt:lpstr>
      <vt:lpstr>Sometimes authors will give you hints about what is going to happen in a story.</vt:lpstr>
      <vt:lpstr>Slide 3</vt:lpstr>
      <vt:lpstr>Did you notice any hints from the author?</vt:lpstr>
      <vt:lpstr>Slide 5</vt:lpstr>
      <vt:lpstr>Foreshadowing can sometimes be an event in the story.</vt:lpstr>
      <vt:lpstr>Foreshadowing can sometimes be words from characters.</vt:lpstr>
      <vt:lpstr>Slide 8</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Readers look for clues from the author for what is coming. This is called foreshadowing.</dc:title>
  <dc:creator>J Barnes</dc:creator>
  <cp:lastModifiedBy>J Barnes</cp:lastModifiedBy>
  <cp:revision>5</cp:revision>
  <dcterms:created xsi:type="dcterms:W3CDTF">2009-01-02T18:52:50Z</dcterms:created>
  <dcterms:modified xsi:type="dcterms:W3CDTF">2009-01-05T16:25:49Z</dcterms:modified>
</cp:coreProperties>
</file>